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2" r:id="rId17"/>
    <p:sldId id="270" r:id="rId18"/>
    <p:sldId id="27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DFD6A-DBEC-AC43-B3CD-0A3C0774D9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990" y="285749"/>
            <a:ext cx="11398776" cy="1618055"/>
          </a:xfrm>
        </p:spPr>
        <p:txBody>
          <a:bodyPr/>
          <a:lstStyle/>
          <a:p>
            <a:r>
              <a:rPr lang="en-US">
                <a:solidFill>
                  <a:schemeClr val="accent4"/>
                </a:solidFill>
              </a:rPr>
              <a:t>PROJECT ON ENTREPRENEURSHIP</a:t>
            </a:r>
            <a:br>
              <a:rPr lang="en-US">
                <a:solidFill>
                  <a:schemeClr val="accent4"/>
                </a:solidFill>
              </a:rPr>
            </a:br>
            <a:endParaRPr lang="en-US">
              <a:solidFill>
                <a:schemeClr val="accent4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ABA977F-C7AB-F54D-8118-29B63949E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9155" y="1679359"/>
            <a:ext cx="3631844" cy="14487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CE0C65-8DB7-9440-912F-D7B904F1DDE2}"/>
              </a:ext>
            </a:extLst>
          </p:cNvPr>
          <p:cNvSpPr txBox="1"/>
          <p:nvPr/>
        </p:nvSpPr>
        <p:spPr>
          <a:xfrm>
            <a:off x="6322219" y="4835349"/>
            <a:ext cx="379242" cy="343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8D3AB7-22C4-A140-9FDF-11C64B70D2F3}"/>
              </a:ext>
            </a:extLst>
          </p:cNvPr>
          <p:cNvSpPr txBox="1"/>
          <p:nvPr/>
        </p:nvSpPr>
        <p:spPr>
          <a:xfrm>
            <a:off x="5184576" y="4784482"/>
            <a:ext cx="1516885" cy="1412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52CDDC-8C70-5447-93C5-4212B0897829}"/>
              </a:ext>
            </a:extLst>
          </p:cNvPr>
          <p:cNvSpPr txBox="1"/>
          <p:nvPr/>
        </p:nvSpPr>
        <p:spPr>
          <a:xfrm>
            <a:off x="1047452" y="394232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7ECBFA-C5E7-6141-993C-8DC459DBD9C1}"/>
              </a:ext>
            </a:extLst>
          </p:cNvPr>
          <p:cNvSpPr txBox="1"/>
          <p:nvPr/>
        </p:nvSpPr>
        <p:spPr>
          <a:xfrm>
            <a:off x="441990" y="3630320"/>
            <a:ext cx="56540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2400"/>
          </a:p>
          <a:p>
            <a:pPr algn="l"/>
            <a:r>
              <a:rPr lang="en-US" sz="2400"/>
              <a:t> Guided By – </a:t>
            </a:r>
          </a:p>
          <a:p>
            <a:pPr algn="l"/>
            <a:r>
              <a:rPr lang="en-US" sz="2400"/>
              <a:t>Dr . Apurba Giri</a:t>
            </a:r>
          </a:p>
          <a:p>
            <a:pPr algn="l"/>
            <a:r>
              <a:rPr lang="en-US" sz="2400"/>
              <a:t>( Assistant Professor and Head)</a:t>
            </a:r>
          </a:p>
          <a:p>
            <a:pPr algn="l"/>
            <a:r>
              <a:rPr lang="en-US" sz="2400"/>
              <a:t>Ayan Mandal</a:t>
            </a:r>
          </a:p>
          <a:p>
            <a:pPr algn="l"/>
            <a:r>
              <a:rPr lang="en-US" sz="2400"/>
              <a:t>( Assestent Professor)</a:t>
            </a:r>
          </a:p>
          <a:p>
            <a:pPr algn="l"/>
            <a:r>
              <a:rPr lang="en-US" sz="2400">
                <a:solidFill>
                  <a:schemeClr val="accent4"/>
                </a:solidFill>
              </a:rPr>
              <a:t>Department</a:t>
            </a:r>
            <a:r>
              <a:rPr lang="en-US" sz="2400"/>
              <a:t> of </a:t>
            </a:r>
            <a:r>
              <a:rPr lang="en-US" sz="2400">
                <a:solidFill>
                  <a:schemeClr val="accent4"/>
                </a:solidFill>
              </a:rPr>
              <a:t>Nutrition</a:t>
            </a:r>
          </a:p>
          <a:p>
            <a:pPr algn="l"/>
            <a:r>
              <a:rPr lang="en-US" sz="2400">
                <a:solidFill>
                  <a:schemeClr val="accent4"/>
                </a:solidFill>
              </a:rPr>
              <a:t>Mugberia</a:t>
            </a:r>
            <a:r>
              <a:rPr lang="en-US" sz="2400"/>
              <a:t> </a:t>
            </a:r>
            <a:r>
              <a:rPr lang="en-US" sz="2400">
                <a:solidFill>
                  <a:schemeClr val="accent4"/>
                </a:solidFill>
              </a:rPr>
              <a:t>Gangabhar</a:t>
            </a:r>
            <a:r>
              <a:rPr lang="en-US" sz="2400"/>
              <a:t> </a:t>
            </a:r>
            <a:r>
              <a:rPr lang="en-US" sz="2400">
                <a:solidFill>
                  <a:schemeClr val="accent4"/>
                </a:solidFill>
              </a:rPr>
              <a:t>Mahavidyalay</a:t>
            </a:r>
          </a:p>
          <a:p>
            <a:pPr algn="l"/>
            <a:endParaRPr lang="en-US" sz="2400"/>
          </a:p>
          <a:p>
            <a:pPr algn="l"/>
            <a:endParaRPr lang="en-US" sz="2400"/>
          </a:p>
          <a:p>
            <a:pPr algn="l"/>
            <a:endParaRPr lang="en-US" sz="2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7A0B29-AEF8-084B-B50A-F9C64C22CFA4}"/>
              </a:ext>
            </a:extLst>
          </p:cNvPr>
          <p:cNvSpPr txBox="1"/>
          <p:nvPr/>
        </p:nvSpPr>
        <p:spPr>
          <a:xfrm>
            <a:off x="1985367" y="887335"/>
            <a:ext cx="8673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/>
              <a:t>Development</a:t>
            </a:r>
            <a:r>
              <a:rPr lang="en-US" sz="2400"/>
              <a:t> </a:t>
            </a:r>
            <a:r>
              <a:rPr lang="en-US" sz="3200"/>
              <a:t>of</a:t>
            </a:r>
            <a:r>
              <a:rPr lang="en-US" sz="2400"/>
              <a:t> </a:t>
            </a:r>
            <a:r>
              <a:rPr lang="en-US" sz="3200"/>
              <a:t>cheese</a:t>
            </a:r>
            <a:r>
              <a:rPr lang="en-US" sz="2400"/>
              <a:t> </a:t>
            </a:r>
            <a:r>
              <a:rPr lang="en-US" sz="3200"/>
              <a:t>Manufacturing</a:t>
            </a:r>
            <a:r>
              <a:rPr lang="en-US" sz="2400"/>
              <a:t> </a:t>
            </a:r>
            <a:r>
              <a:rPr lang="en-US" sz="3200"/>
              <a:t>Industry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80DFAB-DBE9-0C4D-93EF-6A6179FEEDAD}"/>
              </a:ext>
            </a:extLst>
          </p:cNvPr>
          <p:cNvSpPr txBox="1"/>
          <p:nvPr/>
        </p:nvSpPr>
        <p:spPr>
          <a:xfrm>
            <a:off x="7233047" y="4633259"/>
            <a:ext cx="51613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/>
              <a:t>Projected By</a:t>
            </a:r>
          </a:p>
          <a:p>
            <a:pPr algn="l"/>
            <a:r>
              <a:rPr lang="en-US" sz="2400"/>
              <a:t> Supratim Parua</a:t>
            </a:r>
          </a:p>
          <a:p>
            <a:pPr algn="l"/>
            <a:r>
              <a:rPr lang="en-US" sz="2400"/>
              <a:t>( B.Voc Food Processing 6</a:t>
            </a:r>
            <a:r>
              <a:rPr lang="en-US" sz="2400" baseline="30000"/>
              <a:t>th</a:t>
            </a:r>
            <a:r>
              <a:rPr lang="en-US" sz="2400"/>
              <a:t> Sem</a:t>
            </a:r>
          </a:p>
          <a:p>
            <a:pPr algn="l"/>
            <a:r>
              <a:rPr lang="en-US" sz="2400"/>
              <a:t> </a:t>
            </a:r>
            <a:r>
              <a:rPr lang="en-US" sz="2400">
                <a:solidFill>
                  <a:schemeClr val="accent4"/>
                </a:solidFill>
              </a:rPr>
              <a:t>Departmient</a:t>
            </a:r>
            <a:r>
              <a:rPr lang="en-US" sz="2400"/>
              <a:t> </a:t>
            </a:r>
            <a:r>
              <a:rPr lang="en-US" sz="2400">
                <a:solidFill>
                  <a:schemeClr val="accent4"/>
                </a:solidFill>
              </a:rPr>
              <a:t>of</a:t>
            </a:r>
            <a:r>
              <a:rPr lang="en-US" sz="2400"/>
              <a:t> </a:t>
            </a:r>
            <a:r>
              <a:rPr lang="en-US" sz="2400">
                <a:solidFill>
                  <a:schemeClr val="accent4"/>
                </a:solidFill>
              </a:rPr>
              <a:t>Nutrition</a:t>
            </a:r>
          </a:p>
          <a:p>
            <a:pPr algn="l"/>
            <a:r>
              <a:rPr lang="en-US" sz="2400">
                <a:solidFill>
                  <a:schemeClr val="accent4"/>
                </a:solidFill>
              </a:rPr>
              <a:t> Mugberia Gangabhar Mahavidyalay</a:t>
            </a:r>
          </a:p>
        </p:txBody>
      </p:sp>
    </p:spTree>
    <p:extLst>
      <p:ext uri="{BB962C8B-B14F-4D97-AF65-F5344CB8AC3E}">
        <p14:creationId xmlns:p14="http://schemas.microsoft.com/office/powerpoint/2010/main" val="932960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1B47A-2730-424F-835B-9267109A2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accent4"/>
                </a:solidFill>
              </a:rPr>
              <a:t>Flow diagram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A97FFE-B0E1-2D41-A016-D469AD414BEC}"/>
              </a:ext>
            </a:extLst>
          </p:cNvPr>
          <p:cNvSpPr/>
          <p:nvPr/>
        </p:nvSpPr>
        <p:spPr>
          <a:xfrm>
            <a:off x="0" y="1925241"/>
            <a:ext cx="2982516" cy="13038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Receiving milk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9740DC0F-B9B8-5748-88D5-4FB606E9542A}"/>
              </a:ext>
            </a:extLst>
          </p:cNvPr>
          <p:cNvSpPr/>
          <p:nvPr/>
        </p:nvSpPr>
        <p:spPr>
          <a:xfrm>
            <a:off x="2982516" y="2072300"/>
            <a:ext cx="1956816" cy="9692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2E2A2E-9F38-8C42-A2B0-159355A23FF5}"/>
              </a:ext>
            </a:extLst>
          </p:cNvPr>
          <p:cNvSpPr/>
          <p:nvPr/>
        </p:nvSpPr>
        <p:spPr>
          <a:xfrm>
            <a:off x="4778598" y="1680634"/>
            <a:ext cx="18288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Pre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sz="2400">
                <a:solidFill>
                  <a:schemeClr val="tx1"/>
                </a:solidFill>
              </a:rPr>
              <a:t>heating and Standardization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5F6FA719-AA49-1E4B-A71E-369006178879}"/>
              </a:ext>
            </a:extLst>
          </p:cNvPr>
          <p:cNvSpPr/>
          <p:nvPr/>
        </p:nvSpPr>
        <p:spPr>
          <a:xfrm>
            <a:off x="6626446" y="2027719"/>
            <a:ext cx="1956816" cy="9692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770E4B-1147-DD47-AB5A-78D3EF7B6AC9}"/>
              </a:ext>
            </a:extLst>
          </p:cNvPr>
          <p:cNvSpPr/>
          <p:nvPr/>
        </p:nvSpPr>
        <p:spPr>
          <a:xfrm>
            <a:off x="8659462" y="1662775"/>
            <a:ext cx="2770537" cy="13787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Pasteurization</a:t>
            </a:r>
          </a:p>
          <a:p>
            <a:pPr algn="ctr"/>
            <a:r>
              <a:rPr lang="en-US" sz="2400">
                <a:solidFill>
                  <a:schemeClr val="tx1"/>
                </a:solidFill>
              </a:rPr>
              <a:t>( 62°C At 30 minutes)</a:t>
            </a:r>
          </a:p>
        </p:txBody>
      </p:sp>
      <p:sp>
        <p:nvSpPr>
          <p:cNvPr id="10" name="Arrow: Bent 9">
            <a:extLst>
              <a:ext uri="{FF2B5EF4-FFF2-40B4-BE49-F238E27FC236}">
                <a16:creationId xmlns:a16="http://schemas.microsoft.com/office/drawing/2014/main" id="{13182436-0FBA-414C-B9D7-EE19D4996055}"/>
              </a:ext>
            </a:extLst>
          </p:cNvPr>
          <p:cNvSpPr/>
          <p:nvPr/>
        </p:nvSpPr>
        <p:spPr>
          <a:xfrm rot="10800000">
            <a:off x="8422528" y="2966642"/>
            <a:ext cx="2563347" cy="1858441"/>
          </a:xfrm>
          <a:prstGeom prst="bentArrow">
            <a:avLst>
              <a:gd name="adj1" fmla="val 29029"/>
              <a:gd name="adj2" fmla="val 25000"/>
              <a:gd name="adj3" fmla="val 25000"/>
              <a:gd name="adj4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4E07B7-36A4-BA44-AC6E-AC1D3C754022}"/>
              </a:ext>
            </a:extLst>
          </p:cNvPr>
          <p:cNvSpPr/>
          <p:nvPr/>
        </p:nvSpPr>
        <p:spPr>
          <a:xfrm>
            <a:off x="6446664" y="3509434"/>
            <a:ext cx="1956816" cy="1595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Adding of state culture</a:t>
            </a:r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056AECD8-C334-A242-8CCE-8F259A7E190C}"/>
              </a:ext>
            </a:extLst>
          </p:cNvPr>
          <p:cNvSpPr/>
          <p:nvPr/>
        </p:nvSpPr>
        <p:spPr>
          <a:xfrm>
            <a:off x="4634223" y="3802243"/>
            <a:ext cx="1956816" cy="9692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CC4EE37-0032-614B-84FB-3A2C1CFEFF9E}"/>
              </a:ext>
            </a:extLst>
          </p:cNvPr>
          <p:cNvSpPr/>
          <p:nvPr/>
        </p:nvSpPr>
        <p:spPr>
          <a:xfrm>
            <a:off x="2912033" y="3802243"/>
            <a:ext cx="1828800" cy="969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Coagulation</a:t>
            </a:r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C18D06BF-73D3-4445-AC3B-F48B4E88A1C9}"/>
              </a:ext>
            </a:extLst>
          </p:cNvPr>
          <p:cNvSpPr/>
          <p:nvPr/>
        </p:nvSpPr>
        <p:spPr>
          <a:xfrm>
            <a:off x="955217" y="3851599"/>
            <a:ext cx="1956816" cy="9692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44DFF55-3418-9D42-B3FB-CFD29E72DF5A}"/>
              </a:ext>
            </a:extLst>
          </p:cNvPr>
          <p:cNvSpPr/>
          <p:nvPr/>
        </p:nvSpPr>
        <p:spPr>
          <a:xfrm>
            <a:off x="-337541" y="3429000"/>
            <a:ext cx="1420774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Cutting and Cooling of curd</a:t>
            </a: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175CD451-8C4D-6849-9610-D4E326401ED9}"/>
              </a:ext>
            </a:extLst>
          </p:cNvPr>
          <p:cNvSpPr/>
          <p:nvPr/>
        </p:nvSpPr>
        <p:spPr>
          <a:xfrm flipH="1">
            <a:off x="-212975" y="4736254"/>
            <a:ext cx="1178336" cy="16811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30B305B-ED88-D449-8D74-F70BEF5F364D}"/>
              </a:ext>
            </a:extLst>
          </p:cNvPr>
          <p:cNvSpPr/>
          <p:nvPr/>
        </p:nvSpPr>
        <p:spPr>
          <a:xfrm>
            <a:off x="-311013" y="6142455"/>
            <a:ext cx="2239825" cy="7155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Drain the whey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D0CE9856-CC7D-6644-BB5A-A590656A7BF7}"/>
              </a:ext>
            </a:extLst>
          </p:cNvPr>
          <p:cNvSpPr/>
          <p:nvPr/>
        </p:nvSpPr>
        <p:spPr>
          <a:xfrm>
            <a:off x="468679" y="5092192"/>
            <a:ext cx="1956816" cy="9692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3020611-CBD9-9D42-986B-BAD3ACDB08E4}"/>
              </a:ext>
            </a:extLst>
          </p:cNvPr>
          <p:cNvSpPr/>
          <p:nvPr/>
        </p:nvSpPr>
        <p:spPr>
          <a:xfrm>
            <a:off x="2607279" y="5105407"/>
            <a:ext cx="2026944" cy="7704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Salting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11AF5F6E-F04B-F34E-82CD-961614FA56AA}"/>
              </a:ext>
            </a:extLst>
          </p:cNvPr>
          <p:cNvSpPr/>
          <p:nvPr/>
        </p:nvSpPr>
        <p:spPr>
          <a:xfrm>
            <a:off x="4206670" y="5064316"/>
            <a:ext cx="1956816" cy="9692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0C8AE5-FB5C-2246-BDE0-6985C184C56E}"/>
              </a:ext>
            </a:extLst>
          </p:cNvPr>
          <p:cNvSpPr/>
          <p:nvPr/>
        </p:nvSpPr>
        <p:spPr>
          <a:xfrm>
            <a:off x="6095999" y="5177365"/>
            <a:ext cx="1956815" cy="14722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Ripening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AC22284A-C40D-EE4D-8448-7A4B7E052E7A}"/>
              </a:ext>
            </a:extLst>
          </p:cNvPr>
          <p:cNvSpPr/>
          <p:nvPr/>
        </p:nvSpPr>
        <p:spPr>
          <a:xfrm>
            <a:off x="7604854" y="5391236"/>
            <a:ext cx="1956816" cy="9692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2F05CAD-AC8A-5E43-AC63-7DE483A250FE}"/>
              </a:ext>
            </a:extLst>
          </p:cNvPr>
          <p:cNvSpPr/>
          <p:nvPr/>
        </p:nvSpPr>
        <p:spPr>
          <a:xfrm flipH="1">
            <a:off x="9589082" y="4682809"/>
            <a:ext cx="1483181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Packaging</a:t>
            </a:r>
          </a:p>
        </p:txBody>
      </p:sp>
    </p:spTree>
    <p:extLst>
      <p:ext uri="{BB962C8B-B14F-4D97-AF65-F5344CB8AC3E}">
        <p14:creationId xmlns:p14="http://schemas.microsoft.com/office/powerpoint/2010/main" val="4184769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346EE-2874-604D-9279-671AAE820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accent4"/>
                </a:solidFill>
              </a:rPr>
              <a:t>Production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72923B1-9966-654D-AFC3-4EC270189D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4441544"/>
              </p:ext>
            </p:extLst>
          </p:nvPr>
        </p:nvGraphicFramePr>
        <p:xfrm>
          <a:off x="1295400" y="3089672"/>
          <a:ext cx="9601197" cy="1946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399">
                  <a:extLst>
                    <a:ext uri="{9D8B030D-6E8A-4147-A177-3AD203B41FA5}">
                      <a16:colId xmlns:a16="http://schemas.microsoft.com/office/drawing/2014/main" val="3961891819"/>
                    </a:ext>
                  </a:extLst>
                </a:gridCol>
                <a:gridCol w="3200399">
                  <a:extLst>
                    <a:ext uri="{9D8B030D-6E8A-4147-A177-3AD203B41FA5}">
                      <a16:colId xmlns:a16="http://schemas.microsoft.com/office/drawing/2014/main" val="1874618165"/>
                    </a:ext>
                  </a:extLst>
                </a:gridCol>
                <a:gridCol w="3200399">
                  <a:extLst>
                    <a:ext uri="{9D8B030D-6E8A-4147-A177-3AD203B41FA5}">
                      <a16:colId xmlns:a16="http://schemas.microsoft.com/office/drawing/2014/main" val="2507927523"/>
                    </a:ext>
                  </a:extLst>
                </a:gridCol>
              </a:tblGrid>
              <a:tr h="648891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Product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Quentity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0385278"/>
                  </a:ext>
                </a:extLst>
              </a:tr>
              <a:tr h="648891">
                <a:tc>
                  <a:txBody>
                    <a:bodyPr/>
                    <a:lstStyle/>
                    <a:p>
                      <a:r>
                        <a:rPr lang="en-US"/>
                        <a:t>Milk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1000liters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40000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1480728"/>
                  </a:ext>
                </a:extLst>
              </a:tr>
              <a:tr h="648891">
                <a:tc>
                  <a:txBody>
                    <a:bodyPr/>
                    <a:lstStyle/>
                    <a:p>
                      <a:r>
                        <a:rPr lang="en-US"/>
                        <a:t>Cheese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100Kg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80000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7204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3331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12FA0-41F8-8249-BF73-0ED34574E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accent4"/>
                </a:solidFill>
              </a:rPr>
              <a:t>Loan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BA307-FFEA-D34C-B140-D07D4591F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979599"/>
          </a:xfrm>
        </p:spPr>
        <p:txBody>
          <a:bodyPr/>
          <a:lstStyle/>
          <a:p>
            <a:r>
              <a:rPr lang="en-US"/>
              <a:t>National Bank for Agriculture and Rural Development ( NABARD)</a:t>
            </a:r>
          </a:p>
          <a:p>
            <a:r>
              <a:rPr lang="en-US"/>
              <a:t>Cridet guarantee scheme (GCS).</a:t>
            </a:r>
          </a:p>
          <a:p>
            <a:r>
              <a:rPr lang="en-US"/>
              <a:t>Pradhan Mantri Mudra Yojana.</a:t>
            </a:r>
          </a:p>
          <a:p>
            <a:r>
              <a:rPr lang="en-US"/>
              <a:t>Stand up India Scheme.</a:t>
            </a:r>
          </a:p>
          <a:p>
            <a:r>
              <a:rPr lang="en-US"/>
              <a:t>Cori Udyani Yojana.</a:t>
            </a:r>
          </a:p>
          <a:p>
            <a:r>
              <a:rPr lang="en-US"/>
              <a:t>Bank credit Facilitation.</a:t>
            </a:r>
          </a:p>
          <a:p>
            <a:r>
              <a:rPr lang="en-US"/>
              <a:t>Market development Assestent.</a:t>
            </a:r>
          </a:p>
        </p:txBody>
      </p:sp>
    </p:spTree>
    <p:extLst>
      <p:ext uri="{BB962C8B-B14F-4D97-AF65-F5344CB8AC3E}">
        <p14:creationId xmlns:p14="http://schemas.microsoft.com/office/powerpoint/2010/main" val="584981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0F280-55A5-CE49-9188-7B1DE21AD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accent4"/>
                </a:solidFill>
              </a:rPr>
              <a:t>Target Coustomers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E32DB-9E2D-B549-9B42-B4AD7B541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4301068"/>
          </a:xfrm>
        </p:spPr>
        <p:txBody>
          <a:bodyPr/>
          <a:lstStyle/>
          <a:p>
            <a:r>
              <a:rPr lang="en-US"/>
              <a:t>Wholesale</a:t>
            </a:r>
          </a:p>
          <a:p>
            <a:r>
              <a:rPr lang="en-US"/>
              <a:t>Distributor</a:t>
            </a:r>
          </a:p>
          <a:p>
            <a:r>
              <a:rPr lang="en-US"/>
              <a:t>Retailers</a:t>
            </a:r>
          </a:p>
          <a:p>
            <a:r>
              <a:rPr lang="en-US"/>
              <a:t>Stores</a:t>
            </a:r>
          </a:p>
          <a:p>
            <a:r>
              <a:rPr lang="en-US"/>
              <a:t>Grocery shopes</a:t>
            </a:r>
          </a:p>
          <a:p>
            <a:r>
              <a:rPr lang="en-US"/>
              <a:t>Hotels</a:t>
            </a:r>
          </a:p>
          <a:p>
            <a:r>
              <a:rPr lang="en-US"/>
              <a:t> Restaurants</a:t>
            </a:r>
          </a:p>
        </p:txBody>
      </p:sp>
    </p:spTree>
    <p:extLst>
      <p:ext uri="{BB962C8B-B14F-4D97-AF65-F5344CB8AC3E}">
        <p14:creationId xmlns:p14="http://schemas.microsoft.com/office/powerpoint/2010/main" val="819276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9C0E5-E0DB-FD4F-9E11-99B10A64E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accent4"/>
                </a:solidFill>
              </a:rPr>
              <a:t>Marketing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6ACB2-E501-9741-8039-BADCDEE5A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Personal selling</a:t>
            </a:r>
          </a:p>
          <a:p>
            <a:r>
              <a:rPr lang="en-US"/>
              <a:t>Advertising</a:t>
            </a:r>
          </a:p>
          <a:p>
            <a:r>
              <a:rPr lang="en-US"/>
              <a:t>Sales promotion</a:t>
            </a:r>
          </a:p>
          <a:p>
            <a:r>
              <a:rPr lang="en-US"/>
              <a:t>Direct Marketing</a:t>
            </a:r>
          </a:p>
          <a:p>
            <a:r>
              <a:rPr lang="en-US"/>
              <a:t>publicity</a:t>
            </a:r>
          </a:p>
        </p:txBody>
      </p:sp>
    </p:spTree>
    <p:extLst>
      <p:ext uri="{BB962C8B-B14F-4D97-AF65-F5344CB8AC3E}">
        <p14:creationId xmlns:p14="http://schemas.microsoft.com/office/powerpoint/2010/main" val="3306148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B43BA-A0EE-524B-9AE7-1D2501683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96454"/>
            <a:ext cx="9601196" cy="803671"/>
          </a:xfrm>
        </p:spPr>
        <p:txBody>
          <a:bodyPr/>
          <a:lstStyle/>
          <a:p>
            <a:pPr algn="l"/>
            <a:r>
              <a:rPr lang="en-US">
                <a:solidFill>
                  <a:schemeClr val="accent4"/>
                </a:solidFill>
              </a:rPr>
              <a:t>Profits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BCF1D-F478-3D4E-AB5E-40DE9F3B0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000125"/>
            <a:ext cx="9601196" cy="58578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u="sng">
                <a:solidFill>
                  <a:schemeClr val="tx1"/>
                </a:solidFill>
              </a:rPr>
              <a:t>Per day investment</a:t>
            </a:r>
          </a:p>
          <a:p>
            <a:pPr marL="0" indent="0">
              <a:buNone/>
            </a:pPr>
            <a:r>
              <a:rPr lang="en-US">
                <a:solidFill>
                  <a:schemeClr val="tx1"/>
                </a:solidFill>
              </a:rPr>
              <a:t>Milk- 1000*40=40000</a:t>
            </a:r>
          </a:p>
          <a:p>
            <a:pPr marL="0" indent="0">
              <a:buNone/>
            </a:pPr>
            <a:r>
              <a:rPr lang="en-US">
                <a:solidFill>
                  <a:schemeClr val="tx1"/>
                </a:solidFill>
              </a:rPr>
              <a:t>Rennet 0.08*1000=80ml</a:t>
            </a:r>
          </a:p>
          <a:p>
            <a:pPr marL="0" indent="0">
              <a:buNone/>
            </a:pPr>
            <a:r>
              <a:rPr lang="en-US">
                <a:solidFill>
                  <a:schemeClr val="tx1"/>
                </a:solidFill>
              </a:rPr>
              <a:t>1ml rennet=30</a:t>
            </a:r>
          </a:p>
          <a:p>
            <a:pPr marL="0" indent="0">
              <a:buNone/>
            </a:pPr>
            <a:r>
              <a:rPr lang="en-US">
                <a:solidFill>
                  <a:schemeClr val="tx1"/>
                </a:solidFill>
              </a:rPr>
              <a:t>80 ml Rennet 80*30=2400</a:t>
            </a:r>
          </a:p>
          <a:p>
            <a:pPr marL="0" indent="0">
              <a:buNone/>
            </a:pPr>
            <a:r>
              <a:rPr lang="en-US">
                <a:solidFill>
                  <a:schemeClr val="tx1"/>
                </a:solidFill>
              </a:rPr>
              <a:t>Stater culture:- 10*750=7500</a:t>
            </a:r>
          </a:p>
          <a:p>
            <a:pPr marL="0" indent="0">
              <a:buNone/>
            </a:pPr>
            <a:r>
              <a:rPr lang="en-US">
                <a:solidFill>
                  <a:schemeClr val="tx1"/>
                </a:solidFill>
              </a:rPr>
              <a:t>Man power/day:-90000/30=3000</a:t>
            </a:r>
          </a:p>
          <a:p>
            <a:pPr marL="0" indent="0">
              <a:buNone/>
            </a:pPr>
            <a:r>
              <a:rPr lang="en-US">
                <a:solidFill>
                  <a:schemeClr val="tx1"/>
                </a:solidFill>
              </a:rPr>
              <a:t>Total:- 53900</a:t>
            </a:r>
          </a:p>
          <a:p>
            <a:pPr marL="0" indent="0">
              <a:buNone/>
            </a:pPr>
            <a:r>
              <a:rPr lang="en-US" b="1" u="sng">
                <a:solidFill>
                  <a:schemeClr val="tx1"/>
                </a:solidFill>
              </a:rPr>
              <a:t>Per day production</a:t>
            </a:r>
          </a:p>
          <a:p>
            <a:pPr marL="0" indent="0">
              <a:buNone/>
            </a:pPr>
            <a:r>
              <a:rPr lang="en-US">
                <a:solidFill>
                  <a:schemeClr val="tx1"/>
                </a:solidFill>
              </a:rPr>
              <a:t>100kg</a:t>
            </a:r>
            <a:r>
              <a:rPr lang="en-US" b="1" u="sng">
                <a:solidFill>
                  <a:schemeClr val="tx1"/>
                </a:solidFill>
              </a:rPr>
              <a:t> </a:t>
            </a:r>
            <a:r>
              <a:rPr lang="en-US">
                <a:solidFill>
                  <a:schemeClr val="tx1"/>
                </a:solidFill>
              </a:rPr>
              <a:t>cheese:- 100*800=80000</a:t>
            </a:r>
          </a:p>
          <a:p>
            <a:pPr marL="0" indent="0">
              <a:buNone/>
            </a:pPr>
            <a:r>
              <a:rPr lang="en-US" b="1" u="sng">
                <a:solidFill>
                  <a:schemeClr val="tx1"/>
                </a:solidFill>
              </a:rPr>
              <a:t>Profits</a:t>
            </a:r>
          </a:p>
          <a:p>
            <a:pPr marL="0" indent="0">
              <a:buNone/>
            </a:pPr>
            <a:r>
              <a:rPr lang="en-US">
                <a:solidFill>
                  <a:schemeClr val="tx1"/>
                </a:solidFill>
              </a:rPr>
              <a:t>80000-53900=26100</a:t>
            </a:r>
          </a:p>
          <a:p>
            <a:pPr marL="0" indent="0">
              <a:buNone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86F0C98-AA13-494B-81A2-2A8B39765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8543" y="1803796"/>
            <a:ext cx="2987040" cy="466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541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001C3-7F4C-5746-BE65-85CB30CCC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281" y="1"/>
            <a:ext cx="7735561" cy="1250156"/>
          </a:xfrm>
        </p:spPr>
        <p:txBody>
          <a:bodyPr/>
          <a:lstStyle/>
          <a:p>
            <a:pPr algn="l"/>
            <a:r>
              <a:rPr lang="en-US">
                <a:solidFill>
                  <a:schemeClr val="accent4"/>
                </a:solidFill>
              </a:rPr>
              <a:t>Laboratory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8F5F7-FED7-1543-9105-DD2636722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053703"/>
            <a:ext cx="9601196" cy="5804297"/>
          </a:xfrm>
        </p:spPr>
        <p:txBody>
          <a:bodyPr>
            <a:normAutofit fontScale="92500" lnSpcReduction="20000"/>
          </a:bodyPr>
          <a:lstStyle/>
          <a:p>
            <a:r>
              <a:rPr lang="en-US" b="1"/>
              <a:t>Test of raw milk</a:t>
            </a:r>
          </a:p>
          <a:p>
            <a:r>
              <a:rPr lang="en-US"/>
              <a:t>Fat</a:t>
            </a:r>
          </a:p>
          <a:p>
            <a:r>
              <a:rPr lang="en-US"/>
              <a:t>SNF</a:t>
            </a:r>
          </a:p>
          <a:p>
            <a:r>
              <a:rPr lang="en-US"/>
              <a:t> Casin</a:t>
            </a:r>
          </a:p>
          <a:p>
            <a:r>
              <a:rPr lang="en-US"/>
              <a:t>Clot on Boiling</a:t>
            </a:r>
          </a:p>
          <a:p>
            <a:r>
              <a:rPr lang="en-US"/>
              <a:t> Alcohol test</a:t>
            </a:r>
          </a:p>
          <a:p>
            <a:r>
              <a:rPr lang="en-US"/>
              <a:t> Acidity</a:t>
            </a:r>
          </a:p>
          <a:p>
            <a:r>
              <a:rPr lang="en-US"/>
              <a:t> PH</a:t>
            </a:r>
          </a:p>
          <a:p>
            <a:r>
              <a:rPr lang="en-US" b="1"/>
              <a:t>Test of Cheese</a:t>
            </a:r>
          </a:p>
          <a:p>
            <a:r>
              <a:rPr lang="en-US"/>
              <a:t> Microbiology Analysis</a:t>
            </a:r>
          </a:p>
          <a:p>
            <a:r>
              <a:rPr lang="en-US"/>
              <a:t>Chemistry Analysis</a:t>
            </a:r>
          </a:p>
          <a:p>
            <a:r>
              <a:rPr lang="en-US"/>
              <a:t> Allergen Analysis</a:t>
            </a:r>
          </a:p>
          <a:p>
            <a:r>
              <a:rPr lang="en-US"/>
              <a:t> Potable water Analysis</a:t>
            </a:r>
          </a:p>
          <a:p>
            <a:pPr marL="0" indent="0">
              <a:buNone/>
            </a:pPr>
            <a:endParaRPr lang="en-US"/>
          </a:p>
          <a:p>
            <a:endParaRPr lang="en-US"/>
          </a:p>
          <a:p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526201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4624D-4A54-A64E-938E-33AF43B27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accent4"/>
                </a:solidFill>
              </a:rPr>
              <a:t>Plant layout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506CA35D-FCC3-5B4B-8D10-A36BB1B377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0445" y="2018110"/>
            <a:ext cx="9601196" cy="4572000"/>
          </a:xfrm>
        </p:spPr>
      </p:pic>
    </p:spTree>
    <p:extLst>
      <p:ext uri="{BB962C8B-B14F-4D97-AF65-F5344CB8AC3E}">
        <p14:creationId xmlns:p14="http://schemas.microsoft.com/office/powerpoint/2010/main" val="890502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3D3F3-9E23-4A4E-AF08-113BAD514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B058405-ED5D-5E45-8915-D5BD091AC2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6612" y="2089547"/>
            <a:ext cx="4327326" cy="3785791"/>
          </a:xfrm>
        </p:spPr>
      </p:pic>
    </p:spTree>
    <p:extLst>
      <p:ext uri="{BB962C8B-B14F-4D97-AF65-F5344CB8AC3E}">
        <p14:creationId xmlns:p14="http://schemas.microsoft.com/office/powerpoint/2010/main" val="2370818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5EB69-919E-4F49-A93B-8C1898149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38475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5ECF30B-B28A-45B3-A72A-759C31725C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5881" y="1505015"/>
            <a:ext cx="3884730" cy="437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285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280CD-F33F-D24E-A1B5-24B506770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088" y="0"/>
            <a:ext cx="9601196" cy="785813"/>
          </a:xfrm>
        </p:spPr>
        <p:txBody>
          <a:bodyPr/>
          <a:lstStyle/>
          <a:p>
            <a:pPr algn="l"/>
            <a:r>
              <a:rPr lang="en-US">
                <a:solidFill>
                  <a:schemeClr val="accent4"/>
                </a:solidFill>
              </a:rPr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45A45-EE74-DC42-BB1E-90FE26B0D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785813"/>
            <a:ext cx="9601196" cy="6072187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Introduction</a:t>
            </a:r>
          </a:p>
          <a:p>
            <a:r>
              <a:rPr lang="en-US"/>
              <a:t>Location</a:t>
            </a:r>
          </a:p>
          <a:p>
            <a:r>
              <a:rPr lang="en-US"/>
              <a:t>Licenses</a:t>
            </a:r>
          </a:p>
          <a:p>
            <a:r>
              <a:rPr lang="en-US"/>
              <a:t>Raw material</a:t>
            </a:r>
          </a:p>
          <a:p>
            <a:r>
              <a:rPr lang="en-US"/>
              <a:t>Investment</a:t>
            </a:r>
          </a:p>
          <a:p>
            <a:r>
              <a:rPr lang="en-US"/>
              <a:t>Man power</a:t>
            </a:r>
          </a:p>
          <a:p>
            <a:r>
              <a:rPr lang="en-US"/>
              <a:t>Flow Diagram</a:t>
            </a:r>
          </a:p>
          <a:p>
            <a:r>
              <a:rPr lang="en-US"/>
              <a:t>Production</a:t>
            </a:r>
          </a:p>
          <a:p>
            <a:r>
              <a:rPr lang="en-US"/>
              <a:t>Loan</a:t>
            </a:r>
          </a:p>
          <a:p>
            <a:r>
              <a:rPr lang="en-US"/>
              <a:t>Target Coustomers</a:t>
            </a:r>
          </a:p>
          <a:p>
            <a:r>
              <a:rPr lang="en-US"/>
              <a:t>Marketing strategies</a:t>
            </a:r>
          </a:p>
          <a:p>
            <a:r>
              <a:rPr lang="en-US"/>
              <a:t>Profits</a:t>
            </a:r>
          </a:p>
          <a:p>
            <a:r>
              <a:rPr lang="en-US"/>
              <a:t>Laboratory testing</a:t>
            </a:r>
          </a:p>
          <a:p>
            <a:r>
              <a:rPr lang="en-US"/>
              <a:t> Plants layout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01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D9AB8-BF23-2441-A4DA-4EC181863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accent4"/>
                </a:solidFill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0E4AE-9A97-BF42-9335-69B16A5D9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Cheese making is a process of controlled removal of moisture from milk by acid and temperature manipulation. Ultimately , most of the casein,fat and insoluble.</a:t>
            </a:r>
          </a:p>
        </p:txBody>
      </p:sp>
    </p:spTree>
    <p:extLst>
      <p:ext uri="{BB962C8B-B14F-4D97-AF65-F5344CB8AC3E}">
        <p14:creationId xmlns:p14="http://schemas.microsoft.com/office/powerpoint/2010/main" val="2596829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572ED-30CE-FD49-A7AA-5EA73A69C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accent4"/>
                </a:solidFill>
              </a:rPr>
              <a:t>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E0BEE-CC24-614C-970F-08357EEDE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556932"/>
            <a:ext cx="9920287" cy="3318936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For the cheese manufacturing business,I select the location nearest of Haria , Purba Medinipur, West Bengal Due to the good source of Raw material like milk, low cost of man power, Good Coustomers demand and good travelling scope.</a:t>
            </a:r>
          </a:p>
        </p:txBody>
      </p:sp>
    </p:spTree>
    <p:extLst>
      <p:ext uri="{BB962C8B-B14F-4D97-AF65-F5344CB8AC3E}">
        <p14:creationId xmlns:p14="http://schemas.microsoft.com/office/powerpoint/2010/main" val="409401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F32EF-64EC-854F-B95C-B67A97D41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accent4"/>
                </a:solidFill>
              </a:rPr>
              <a:t>Licenses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5A671-6253-4047-B2F7-F71373729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Pollution certificate</a:t>
            </a:r>
          </a:p>
          <a:p>
            <a:r>
              <a:rPr lang="en-US"/>
              <a:t>Gst certificate</a:t>
            </a:r>
          </a:p>
          <a:p>
            <a:r>
              <a:rPr lang="en-US"/>
              <a:t>Trade license</a:t>
            </a:r>
          </a:p>
          <a:p>
            <a:r>
              <a:rPr lang="en-US"/>
              <a:t>FASSI Registration</a:t>
            </a:r>
          </a:p>
        </p:txBody>
      </p:sp>
    </p:spTree>
    <p:extLst>
      <p:ext uri="{BB962C8B-B14F-4D97-AF65-F5344CB8AC3E}">
        <p14:creationId xmlns:p14="http://schemas.microsoft.com/office/powerpoint/2010/main" val="3460421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2CEE8-293C-7245-9234-64E18A1FC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accent4"/>
                </a:solidFill>
              </a:rPr>
              <a:t>Raw material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A269A-DE3F-9A4D-BCCE-472218647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4301068"/>
          </a:xfrm>
        </p:spPr>
        <p:txBody>
          <a:bodyPr/>
          <a:lstStyle/>
          <a:p>
            <a:r>
              <a:rPr lang="en-US" b="1"/>
              <a:t>Milk</a:t>
            </a:r>
          </a:p>
          <a:p>
            <a:pPr algn="just"/>
            <a:r>
              <a:rPr lang="en-US" b="1"/>
              <a:t>Culture:- </a:t>
            </a:r>
            <a:r>
              <a:rPr lang="en-US"/>
              <a:t>Cheese</a:t>
            </a:r>
            <a:r>
              <a:rPr lang="en-US" b="1"/>
              <a:t> </a:t>
            </a:r>
            <a:r>
              <a:rPr lang="en-US"/>
              <a:t>Stater</a:t>
            </a:r>
            <a:r>
              <a:rPr lang="en-US" b="1"/>
              <a:t> </a:t>
            </a:r>
            <a:r>
              <a:rPr lang="en-US"/>
              <a:t>culture</a:t>
            </a:r>
            <a:r>
              <a:rPr lang="en-US" b="1"/>
              <a:t> </a:t>
            </a:r>
            <a:r>
              <a:rPr lang="en-US"/>
              <a:t>are</a:t>
            </a:r>
            <a:r>
              <a:rPr lang="en-US" b="1"/>
              <a:t> </a:t>
            </a:r>
            <a:r>
              <a:rPr lang="en-US"/>
              <a:t>Predominantly Composed of lactic acid bacteria . Although other bacteria and yeasts may also be involved in cheese manufacturing , the primary role of stater culture is the production of lactic acid from loctose at a predictable and controlled rate.</a:t>
            </a:r>
          </a:p>
          <a:p>
            <a:pPr algn="just"/>
            <a:r>
              <a:rPr lang="en-US" b="1"/>
              <a:t>Vegetable Rennet:-</a:t>
            </a:r>
            <a:r>
              <a:rPr lang="en-US"/>
              <a:t> vegetable Rennet is made from plant enzymes that have coagulating properties. Vegetable Rennet may be prepared with plant such as tristle, artichokes and nettles. But Other plants like ground ivy , dried caper lives also been known to serve as coagulant.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843519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A6EDA-6580-DF42-861C-12FDD8977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accent4"/>
                </a:solidFill>
              </a:rPr>
              <a:t>Investment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BC236-A86B-C345-AB22-D49966163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/>
              <a:t>Machinery</a:t>
            </a:r>
          </a:p>
          <a:p>
            <a:r>
              <a:rPr lang="en-US"/>
              <a:t>Pasteurizer-1Lakes</a:t>
            </a:r>
          </a:p>
          <a:p>
            <a:r>
              <a:rPr lang="en-US"/>
              <a:t>Cheese coagulation tranj:- 1.5 Lakes</a:t>
            </a:r>
          </a:p>
          <a:p>
            <a:r>
              <a:rPr lang="en-US"/>
              <a:t>Curd making machine – 85000</a:t>
            </a:r>
          </a:p>
          <a:p>
            <a:r>
              <a:rPr lang="en-US"/>
              <a:t>Packaging machinery- 1 Lakes</a:t>
            </a:r>
          </a:p>
          <a:p>
            <a:pPr marL="0" indent="0">
              <a:buNone/>
            </a:pPr>
            <a:r>
              <a:rPr lang="en-US" b="1"/>
              <a:t>Building - </a:t>
            </a:r>
            <a:r>
              <a:rPr lang="en-US"/>
              <a:t>30000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4068832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85E6F-BA8E-C649-B645-71CA72D61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accent4"/>
                </a:solidFill>
              </a:rPr>
              <a:t>Man power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B59A577A-7509-0249-9F80-5A68873357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3876589"/>
              </p:ext>
            </p:extLst>
          </p:nvPr>
        </p:nvGraphicFramePr>
        <p:xfrm>
          <a:off x="1295401" y="2439591"/>
          <a:ext cx="9601197" cy="37647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399">
                  <a:extLst>
                    <a:ext uri="{9D8B030D-6E8A-4147-A177-3AD203B41FA5}">
                      <a16:colId xmlns:a16="http://schemas.microsoft.com/office/drawing/2014/main" val="2870890992"/>
                    </a:ext>
                  </a:extLst>
                </a:gridCol>
                <a:gridCol w="3200399">
                  <a:extLst>
                    <a:ext uri="{9D8B030D-6E8A-4147-A177-3AD203B41FA5}">
                      <a16:colId xmlns:a16="http://schemas.microsoft.com/office/drawing/2014/main" val="2257420585"/>
                    </a:ext>
                  </a:extLst>
                </a:gridCol>
                <a:gridCol w="3200399">
                  <a:extLst>
                    <a:ext uri="{9D8B030D-6E8A-4147-A177-3AD203B41FA5}">
                      <a16:colId xmlns:a16="http://schemas.microsoft.com/office/drawing/2014/main" val="1608587813"/>
                    </a:ext>
                  </a:extLst>
                </a:gridCol>
              </a:tblGrid>
              <a:tr h="744677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Worker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Salary/Month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1396581"/>
                  </a:ext>
                </a:extLst>
              </a:tr>
              <a:tr h="604016">
                <a:tc>
                  <a:txBody>
                    <a:bodyPr/>
                    <a:lstStyle/>
                    <a:p>
                      <a:r>
                        <a:rPr lang="en-US"/>
                        <a:t>Security Guard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9000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3105866"/>
                  </a:ext>
                </a:extLst>
              </a:tr>
              <a:tr h="604016">
                <a:tc>
                  <a:txBody>
                    <a:bodyPr/>
                    <a:lstStyle/>
                    <a:p>
                      <a:r>
                        <a:rPr lang="en-US"/>
                        <a:t>Receiving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7000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9439653"/>
                  </a:ext>
                </a:extLst>
              </a:tr>
              <a:tr h="604016">
                <a:tc>
                  <a:txBody>
                    <a:bodyPr/>
                    <a:lstStyle/>
                    <a:p>
                      <a:r>
                        <a:rPr lang="en-US"/>
                        <a:t>Production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7939037"/>
                  </a:ext>
                </a:extLst>
              </a:tr>
              <a:tr h="604016">
                <a:tc>
                  <a:txBody>
                    <a:bodyPr/>
                    <a:lstStyle/>
                    <a:p>
                      <a:r>
                        <a:rPr lang="en-US"/>
                        <a:t>Packaging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7000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908636"/>
                  </a:ext>
                </a:extLst>
              </a:tr>
              <a:tr h="604016">
                <a:tc>
                  <a:txBody>
                    <a:bodyPr/>
                    <a:lstStyle/>
                    <a:p>
                      <a:r>
                        <a:rPr lang="en-US"/>
                        <a:t>Laboratory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Lab – Incharge-1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054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81230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485</Words>
  <Application>Microsoft Office PowerPoint</Application>
  <PresentationFormat>Widescreen</PresentationFormat>
  <Paragraphs>143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Garamond</vt:lpstr>
      <vt:lpstr>Organic</vt:lpstr>
      <vt:lpstr>PROJECT ON ENTREPRENEURSHIP </vt:lpstr>
      <vt:lpstr>PowerPoint Presentation</vt:lpstr>
      <vt:lpstr>CONTENTS</vt:lpstr>
      <vt:lpstr>Introduction</vt:lpstr>
      <vt:lpstr>Location</vt:lpstr>
      <vt:lpstr>Licenses</vt:lpstr>
      <vt:lpstr>Raw material</vt:lpstr>
      <vt:lpstr>Investment</vt:lpstr>
      <vt:lpstr>Man power</vt:lpstr>
      <vt:lpstr>Flow diagram</vt:lpstr>
      <vt:lpstr>Production</vt:lpstr>
      <vt:lpstr>Loan</vt:lpstr>
      <vt:lpstr>Target Coustomers</vt:lpstr>
      <vt:lpstr>Marketing strategies</vt:lpstr>
      <vt:lpstr>Profits</vt:lpstr>
      <vt:lpstr>Laboratory testing</vt:lpstr>
      <vt:lpstr>Plant layout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ON ENTREPRENEURSHIP</dc:title>
  <dc:creator>Unknown User</dc:creator>
  <cp:lastModifiedBy>Ayan</cp:lastModifiedBy>
  <cp:revision>33</cp:revision>
  <dcterms:created xsi:type="dcterms:W3CDTF">2023-03-28T00:29:24Z</dcterms:created>
  <dcterms:modified xsi:type="dcterms:W3CDTF">2023-12-29T05:15:14Z</dcterms:modified>
</cp:coreProperties>
</file>